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7" r:id="rId2"/>
    <p:sldId id="270" r:id="rId3"/>
    <p:sldId id="271" r:id="rId4"/>
    <p:sldId id="272" r:id="rId5"/>
    <p:sldId id="273" r:id="rId6"/>
    <p:sldId id="266" r:id="rId7"/>
    <p:sldId id="269" r:id="rId8"/>
    <p:sldId id="258" r:id="rId9"/>
    <p:sldId id="267" r:id="rId10"/>
    <p:sldId id="268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A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53" autoAdjust="0"/>
    <p:restoredTop sz="96730" autoAdjust="0"/>
  </p:normalViewPr>
  <p:slideViewPr>
    <p:cSldViewPr snapToGrid="0">
      <p:cViewPr varScale="1">
        <p:scale>
          <a:sx n="47" d="100"/>
          <a:sy n="47" d="100"/>
        </p:scale>
        <p:origin x="42" y="1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수원역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대합실</c:v>
                </c:pt>
                <c:pt idx="1">
                  <c:v>플랫폼 1</c:v>
                </c:pt>
                <c:pt idx="2">
                  <c:v>플랫폼 2</c:v>
                </c:pt>
                <c:pt idx="3">
                  <c:v>플랫폼 3</c:v>
                </c:pt>
                <c:pt idx="4">
                  <c:v>플랫폼 4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23</c:v>
                </c:pt>
                <c:pt idx="1">
                  <c:v>44</c:v>
                </c:pt>
                <c:pt idx="2">
                  <c:v>16</c:v>
                </c:pt>
                <c:pt idx="3">
                  <c:v>34</c:v>
                </c:pt>
                <c:pt idx="4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DD-44B8-AE5D-E71D021921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8944880"/>
        <c:axId val="7540032"/>
      </c:barChart>
      <c:catAx>
        <c:axId val="9894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40032"/>
        <c:crosses val="autoZero"/>
        <c:auto val="1"/>
        <c:lblAlgn val="ctr"/>
        <c:lblOffset val="100"/>
        <c:noMultiLvlLbl val="0"/>
      </c:catAx>
      <c:valAx>
        <c:axId val="7540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94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34013F4-3DAE-4B39-8EEC-3A060F0ECE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810D3A9-6AF1-4E5A-91E4-A24C88F779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E8BE91-DBCF-4BFE-A244-758924CCEACF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FBE583-2D86-41AA-9AFF-001E4ACA9F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ko-KR"/>
              <a:t>Computer System LAB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57EC00-7A47-4E36-81C7-F02847F0D5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166A37-C8B0-41E8-964F-D28A20A45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05026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40AD8-DE75-40C9-AC5D-FD288BD48D8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ko-KR"/>
              <a:t>Computer System LAB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7FBF8-27BC-4201-B2EA-E149509A22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844785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306A-B084-433E-92AB-A421B6AD8EF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960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1E38B-6B4C-4F24-BA40-672AC1E4CF7F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794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C6D3-7900-40E8-9640-4FDD010AF4F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381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15541-A8AD-468B-983C-D988B4B07FD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012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A8902-0C63-4526-AC02-B3EE7A557C5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602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062E5-675F-45CF-95F1-18FBBB604493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549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51F3-053C-40D1-84D0-8B99092B374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05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40C55-3DF5-43BE-B4A6-551A55FC2525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692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0C78-111B-4B68-9FBC-3F361FDEB38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083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9EDE5-3569-4871-9742-1D29ACE994CC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672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0238F-BF0C-4454-9D65-B30B42E86A8D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46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F546C-A77D-4C36-9AC7-B777B24F7F9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35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microsoft.com/office/2007/relationships/media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5CA90B2-E2C2-4C21-BE0D-314ACB06F6C9}"/>
              </a:ext>
            </a:extLst>
          </p:cNvPr>
          <p:cNvSpPr/>
          <p:nvPr/>
        </p:nvSpPr>
        <p:spPr>
          <a:xfrm>
            <a:off x="2329495" y="2559050"/>
            <a:ext cx="7497129" cy="148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i="1" dirty="0">
                <a:solidFill>
                  <a:srgbClr val="44546A">
                    <a:lumMod val="50000"/>
                  </a:srgbClr>
                </a:solidFill>
              </a:rPr>
              <a:t>수원역 </a:t>
            </a:r>
            <a:r>
              <a:rPr lang="en-US" altLang="ko-KR" sz="3600" b="1" i="1" dirty="0">
                <a:solidFill>
                  <a:srgbClr val="44546A">
                    <a:lumMod val="50000"/>
                  </a:srgbClr>
                </a:solidFill>
              </a:rPr>
              <a:t>RF</a:t>
            </a:r>
            <a:r>
              <a:rPr lang="ko-KR" altLang="en-US" sz="3600" b="1" i="1" dirty="0">
                <a:solidFill>
                  <a:srgbClr val="44546A">
                    <a:lumMod val="50000"/>
                  </a:srgbClr>
                </a:solidFill>
              </a:rPr>
              <a:t>성능 테스트</a:t>
            </a:r>
            <a:endParaRPr lang="en-US" altLang="ko-KR" sz="3600" b="1" i="1" dirty="0">
              <a:solidFill>
                <a:srgbClr val="44546A">
                  <a:lumMod val="50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i="1" dirty="0">
                <a:solidFill>
                  <a:srgbClr val="44546A">
                    <a:lumMod val="50000"/>
                  </a:srgbClr>
                </a:solidFill>
              </a:rPr>
              <a:t>2022.12.06 </a:t>
            </a:r>
            <a:r>
              <a:rPr lang="ko-KR" altLang="en-US" sz="2800" b="1" i="1" dirty="0">
                <a:solidFill>
                  <a:srgbClr val="44546A">
                    <a:lumMod val="50000"/>
                  </a:srgbClr>
                </a:solidFill>
              </a:rPr>
              <a:t> </a:t>
            </a:r>
            <a:endParaRPr lang="en-US" altLang="ko-KR" sz="2800" b="1" i="1" dirty="0">
              <a:solidFill>
                <a:srgbClr val="44546A">
                  <a:lumMod val="50000"/>
                </a:srgbClr>
              </a:solidFill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85742387-8758-4D18-B8BF-67B29CC40B5F}"/>
              </a:ext>
            </a:extLst>
          </p:cNvPr>
          <p:cNvCxnSpPr>
            <a:cxnSpLocks/>
          </p:cNvCxnSpPr>
          <p:nvPr/>
        </p:nvCxnSpPr>
        <p:spPr>
          <a:xfrm>
            <a:off x="7552417" y="2520950"/>
            <a:ext cx="1080000" cy="0"/>
          </a:xfrm>
          <a:prstGeom prst="line">
            <a:avLst/>
          </a:prstGeom>
          <a:ln w="50800" cap="rnd">
            <a:solidFill>
              <a:srgbClr val="059E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FDCF096E-E720-4FEC-A97E-8DB720179DA4}"/>
              </a:ext>
            </a:extLst>
          </p:cNvPr>
          <p:cNvSpPr/>
          <p:nvPr/>
        </p:nvSpPr>
        <p:spPr>
          <a:xfrm>
            <a:off x="7306902" y="2463918"/>
            <a:ext cx="114065" cy="11406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FDCF096E-E720-4FEC-A97E-8DB720179DA4}"/>
              </a:ext>
            </a:extLst>
          </p:cNvPr>
          <p:cNvSpPr/>
          <p:nvPr/>
        </p:nvSpPr>
        <p:spPr>
          <a:xfrm>
            <a:off x="7092589" y="2463918"/>
            <a:ext cx="114065" cy="11406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61689C-B5A6-4D2B-B1F7-1CD020C7A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924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6672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FA46F-AF3F-48BB-81B0-61190F38C927}"/>
              </a:ext>
            </a:extLst>
          </p:cNvPr>
          <p:cNvSpPr txBox="1"/>
          <p:nvPr/>
        </p:nvSpPr>
        <p:spPr>
          <a:xfrm>
            <a:off x="792480" y="487680"/>
            <a:ext cx="1074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Getlocation</a:t>
            </a:r>
            <a:r>
              <a:rPr lang="en-US" altLang="ko-KR" dirty="0"/>
              <a:t> -&gt; </a:t>
            </a:r>
            <a:r>
              <a:rPr lang="en-US" altLang="ko-KR" dirty="0" err="1"/>
              <a:t>getLocation_WF</a:t>
            </a:r>
            <a:r>
              <a:rPr lang="en-US" altLang="ko-KR" dirty="0"/>
              <a:t> -&gt;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8662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586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380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3949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직사각형 65">
            <a:extLst>
              <a:ext uri="{FF2B5EF4-FFF2-40B4-BE49-F238E27FC236}">
                <a16:creationId xmlns:a16="http://schemas.microsoft.com/office/drawing/2014/main" id="{4257FA3F-4B22-42D1-A002-AA81EF8AD0BA}"/>
              </a:ext>
            </a:extLst>
          </p:cNvPr>
          <p:cNvSpPr/>
          <p:nvPr/>
        </p:nvSpPr>
        <p:spPr>
          <a:xfrm>
            <a:off x="465771" y="307975"/>
            <a:ext cx="7788996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i="1" dirty="0">
                <a:solidFill>
                  <a:srgbClr val="44546A">
                    <a:lumMod val="50000"/>
                  </a:srgbClr>
                </a:solidFill>
              </a:rPr>
              <a:t>수원역 전체적인 구조 및 어플리케이션 구조</a:t>
            </a:r>
            <a:endParaRPr lang="en-US" altLang="ko-KR" sz="2000" b="1" i="1" dirty="0">
              <a:solidFill>
                <a:srgbClr val="44546A">
                  <a:lumMod val="50000"/>
                </a:srgb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DD4B527-DEF4-4992-A90A-A51A2F2A07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7" t="25850" r="39357" b="50000"/>
          <a:stretch/>
        </p:blipFill>
        <p:spPr>
          <a:xfrm>
            <a:off x="702560" y="1704340"/>
            <a:ext cx="5084934" cy="344932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273FD48-B1F2-4716-A6F8-407352681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2135" y="1441035"/>
            <a:ext cx="3695700" cy="508635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78EEDAD-2A0B-43D9-8142-99722D06D92C}"/>
              </a:ext>
            </a:extLst>
          </p:cNvPr>
          <p:cNvSpPr/>
          <p:nvPr/>
        </p:nvSpPr>
        <p:spPr>
          <a:xfrm>
            <a:off x="1926853" y="5551784"/>
            <a:ext cx="3232376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수원역 전체적인 구조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9700192-F7EC-4CCF-9357-E0DD0DAE3549}"/>
              </a:ext>
            </a:extLst>
          </p:cNvPr>
          <p:cNvSpPr/>
          <p:nvPr/>
        </p:nvSpPr>
        <p:spPr>
          <a:xfrm>
            <a:off x="7612135" y="1704340"/>
            <a:ext cx="298683" cy="1160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F47E57D-CC91-427A-B5B4-A51C1808D3A6}"/>
              </a:ext>
            </a:extLst>
          </p:cNvPr>
          <p:cNvSpPr/>
          <p:nvPr/>
        </p:nvSpPr>
        <p:spPr>
          <a:xfrm>
            <a:off x="7612134" y="1914775"/>
            <a:ext cx="298683" cy="1160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0BE676B-B23A-4F6B-835B-4868814530FB}"/>
              </a:ext>
            </a:extLst>
          </p:cNvPr>
          <p:cNvSpPr/>
          <p:nvPr/>
        </p:nvSpPr>
        <p:spPr>
          <a:xfrm>
            <a:off x="9803059" y="1818728"/>
            <a:ext cx="298683" cy="1160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2F2502-CAA7-44F3-A76D-4C4EE609F6CB}"/>
              </a:ext>
            </a:extLst>
          </p:cNvPr>
          <p:cNvSpPr txBox="1"/>
          <p:nvPr/>
        </p:nvSpPr>
        <p:spPr>
          <a:xfrm>
            <a:off x="6248400" y="1494706"/>
            <a:ext cx="1824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실시간 </a:t>
            </a:r>
            <a:r>
              <a:rPr lang="en-US" altLang="ko-KR" sz="1100" dirty="0" err="1">
                <a:latin typeface="+mn-ea"/>
              </a:rPr>
              <a:t>wifi</a:t>
            </a:r>
            <a:r>
              <a:rPr lang="en-US" altLang="ko-KR" sz="1100" dirty="0">
                <a:latin typeface="+mn-ea"/>
              </a:rPr>
              <a:t> RSSI </a:t>
            </a:r>
            <a:r>
              <a:rPr lang="ko-KR" altLang="en-US" sz="1100" dirty="0">
                <a:latin typeface="+mn-ea"/>
              </a:rPr>
              <a:t>값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FDD7CD-D77F-486F-B2EC-178F1352FD70}"/>
              </a:ext>
            </a:extLst>
          </p:cNvPr>
          <p:cNvSpPr txBox="1"/>
          <p:nvPr/>
        </p:nvSpPr>
        <p:spPr>
          <a:xfrm>
            <a:off x="6248400" y="2019563"/>
            <a:ext cx="1824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실시간 공통 </a:t>
            </a:r>
            <a:r>
              <a:rPr lang="en-US" altLang="ko-KR" sz="1100" dirty="0" err="1">
                <a:latin typeface="+mn-ea"/>
              </a:rPr>
              <a:t>wifi</a:t>
            </a:r>
            <a:r>
              <a:rPr lang="ko-KR" altLang="en-US" sz="1100" dirty="0">
                <a:latin typeface="+mn-ea"/>
              </a:rPr>
              <a:t> 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C37ACC-8D05-477B-96F2-BDEB40A30D7D}"/>
              </a:ext>
            </a:extLst>
          </p:cNvPr>
          <p:cNvSpPr txBox="1"/>
          <p:nvPr/>
        </p:nvSpPr>
        <p:spPr>
          <a:xfrm>
            <a:off x="9803059" y="1179425"/>
            <a:ext cx="1824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걸음 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1F0D86-00E9-420D-AE39-94C67A450765}"/>
              </a:ext>
            </a:extLst>
          </p:cNvPr>
          <p:cNvSpPr txBox="1"/>
          <p:nvPr/>
        </p:nvSpPr>
        <p:spPr>
          <a:xfrm>
            <a:off x="7044407" y="654174"/>
            <a:ext cx="50014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+mn-ea"/>
              </a:rPr>
              <a:t>실시간 </a:t>
            </a:r>
            <a:r>
              <a:rPr lang="en-US" altLang="ko-KR" sz="1050" dirty="0">
                <a:latin typeface="+mn-ea"/>
              </a:rPr>
              <a:t>WIFI</a:t>
            </a:r>
            <a:r>
              <a:rPr lang="ko-KR" altLang="en-US" sz="1050" dirty="0">
                <a:latin typeface="+mn-ea"/>
              </a:rPr>
              <a:t>의 분포를 확인하기 위해 공통 와이파이 수와 </a:t>
            </a:r>
            <a:r>
              <a:rPr lang="en-US" altLang="ko-KR" sz="1050" dirty="0">
                <a:latin typeface="+mn-ea"/>
              </a:rPr>
              <a:t>RSSI</a:t>
            </a:r>
            <a:r>
              <a:rPr lang="ko-KR" altLang="en-US" sz="1050" dirty="0">
                <a:latin typeface="+mn-ea"/>
              </a:rPr>
              <a:t>값을 </a:t>
            </a:r>
            <a:r>
              <a:rPr lang="ko-KR" altLang="en-US" sz="1050" dirty="0" err="1">
                <a:latin typeface="+mn-ea"/>
              </a:rPr>
              <a:t>시각화하여</a:t>
            </a:r>
            <a:r>
              <a:rPr lang="ko-KR" altLang="en-US" sz="1050" dirty="0">
                <a:latin typeface="+mn-ea"/>
              </a:rPr>
              <a:t> 실시간 테스트 진행하였습니다</a:t>
            </a:r>
            <a:r>
              <a:rPr lang="en-US" altLang="ko-KR" sz="1050" dirty="0">
                <a:latin typeface="+mn-ea"/>
              </a:rPr>
              <a:t>.</a:t>
            </a:r>
            <a:endParaRPr lang="ko-KR" altLang="en-US" sz="10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42161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5FA86D2-096B-4AC1-9C48-A20CB2B69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30" y="1601765"/>
            <a:ext cx="3968001" cy="39265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20F7B8D-581E-4376-87B9-A7B93AF7E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007" y="1308474"/>
            <a:ext cx="5494020" cy="38224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7AC770B-4FE3-4790-92BD-76CC56DA8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007" y="2777908"/>
            <a:ext cx="5494020" cy="38224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D1E6E04-E7BD-4EBC-AA41-C60A6E7E61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007" y="4158654"/>
            <a:ext cx="5494020" cy="3822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38C7A17-C016-437C-B1EC-E177352A73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007" y="5487925"/>
            <a:ext cx="5494021" cy="38224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487E53-325B-4CB5-82BC-546B6695CB21}"/>
              </a:ext>
            </a:extLst>
          </p:cNvPr>
          <p:cNvSpPr/>
          <p:nvPr/>
        </p:nvSpPr>
        <p:spPr>
          <a:xfrm>
            <a:off x="465771" y="307975"/>
            <a:ext cx="393478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i="1" dirty="0">
                <a:solidFill>
                  <a:srgbClr val="44546A">
                    <a:lumMod val="50000"/>
                  </a:srgbClr>
                </a:solidFill>
              </a:rPr>
              <a:t>수원역 실험 영역</a:t>
            </a:r>
            <a:endParaRPr lang="en-US" altLang="ko-KR" sz="2000" b="1" i="1" dirty="0">
              <a:solidFill>
                <a:srgbClr val="44546A">
                  <a:lumMod val="50000"/>
                </a:srgb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114F26-39EE-4D38-8E9A-0D26E9D36017}"/>
              </a:ext>
            </a:extLst>
          </p:cNvPr>
          <p:cNvSpPr/>
          <p:nvPr/>
        </p:nvSpPr>
        <p:spPr>
          <a:xfrm>
            <a:off x="816973" y="5913617"/>
            <a:ext cx="3232376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대합실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BF90AB1-2914-41B6-B69E-62340FCC390B}"/>
              </a:ext>
            </a:extLst>
          </p:cNvPr>
          <p:cNvSpPr/>
          <p:nvPr/>
        </p:nvSpPr>
        <p:spPr>
          <a:xfrm>
            <a:off x="7011829" y="1690722"/>
            <a:ext cx="3537778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1&gt;: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지하철 상행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(2,3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출구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)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E4F58AC-8F49-418C-9084-F728B5DA475C}"/>
              </a:ext>
            </a:extLst>
          </p:cNvPr>
          <p:cNvSpPr/>
          <p:nvPr/>
        </p:nvSpPr>
        <p:spPr>
          <a:xfrm>
            <a:off x="7011829" y="6024734"/>
            <a:ext cx="3537778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4&gt;: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지하철 하행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 (8,9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출구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) 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D3FE9E7-EBD0-44F5-9A7F-7D5F564337D9}"/>
              </a:ext>
            </a:extLst>
          </p:cNvPr>
          <p:cNvSpPr/>
          <p:nvPr/>
        </p:nvSpPr>
        <p:spPr>
          <a:xfrm>
            <a:off x="7011829" y="3271119"/>
            <a:ext cx="3832502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2&gt;: KTX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 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(4,5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출구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)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AE313EC-D70A-4679-B9E6-79104EE1B68E}"/>
              </a:ext>
            </a:extLst>
          </p:cNvPr>
          <p:cNvSpPr/>
          <p:nvPr/>
        </p:nvSpPr>
        <p:spPr>
          <a:xfrm>
            <a:off x="7011828" y="4776778"/>
            <a:ext cx="3447093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3&gt;: KTX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 플랫폼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 (6,7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출구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020620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직사각형 65">
            <a:extLst>
              <a:ext uri="{FF2B5EF4-FFF2-40B4-BE49-F238E27FC236}">
                <a16:creationId xmlns:a16="http://schemas.microsoft.com/office/drawing/2014/main" id="{4257FA3F-4B22-42D1-A002-AA81EF8AD0BA}"/>
              </a:ext>
            </a:extLst>
          </p:cNvPr>
          <p:cNvSpPr/>
          <p:nvPr/>
        </p:nvSpPr>
        <p:spPr>
          <a:xfrm>
            <a:off x="465770" y="307975"/>
            <a:ext cx="5339411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i="1" dirty="0">
                <a:solidFill>
                  <a:srgbClr val="44546A">
                    <a:lumMod val="50000"/>
                  </a:srgbClr>
                </a:solidFill>
              </a:rPr>
              <a:t>영역별 시뮬레이션 결과 축소율 비교  </a:t>
            </a:r>
            <a:endParaRPr lang="en-US" altLang="ko-KR" sz="700" dirty="0">
              <a:solidFill>
                <a:srgbClr val="44546A">
                  <a:lumMod val="50000"/>
                </a:srgbClr>
              </a:solidFill>
            </a:endParaRP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9BF1DC60-9A32-45AB-BFA2-32BF51FBCE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315563"/>
              </p:ext>
            </p:extLst>
          </p:nvPr>
        </p:nvGraphicFramePr>
        <p:xfrm>
          <a:off x="1702688" y="1900522"/>
          <a:ext cx="8338934" cy="44990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7" name="직사각형 66">
            <a:extLst>
              <a:ext uri="{FF2B5EF4-FFF2-40B4-BE49-F238E27FC236}">
                <a16:creationId xmlns:a16="http://schemas.microsoft.com/office/drawing/2014/main" id="{7E09556F-B22E-4EEE-AEDC-BD3F607DF851}"/>
              </a:ext>
            </a:extLst>
          </p:cNvPr>
          <p:cNvSpPr/>
          <p:nvPr/>
        </p:nvSpPr>
        <p:spPr>
          <a:xfrm>
            <a:off x="2077194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23%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C569AD2-AFD4-46BB-BCFB-2A5578CD51DF}"/>
              </a:ext>
            </a:extLst>
          </p:cNvPr>
          <p:cNvSpPr/>
          <p:nvPr/>
        </p:nvSpPr>
        <p:spPr>
          <a:xfrm>
            <a:off x="3690494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44%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36642642-DA0A-4D9C-8519-23EE8A34CFEA}"/>
              </a:ext>
            </a:extLst>
          </p:cNvPr>
          <p:cNvSpPr/>
          <p:nvPr/>
        </p:nvSpPr>
        <p:spPr>
          <a:xfrm>
            <a:off x="5201995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16%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0943BF9-25FB-48D1-AAEE-8AB184E26BF6}"/>
              </a:ext>
            </a:extLst>
          </p:cNvPr>
          <p:cNvSpPr/>
          <p:nvPr/>
        </p:nvSpPr>
        <p:spPr>
          <a:xfrm>
            <a:off x="6815158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34%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EF50EC3-1922-4378-AAD3-D611F3A79EED}"/>
              </a:ext>
            </a:extLst>
          </p:cNvPr>
          <p:cNvSpPr/>
          <p:nvPr/>
        </p:nvSpPr>
        <p:spPr>
          <a:xfrm>
            <a:off x="8326522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30%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431722-82EF-4F7B-A50E-DFA0A013544A}"/>
              </a:ext>
            </a:extLst>
          </p:cNvPr>
          <p:cNvSpPr txBox="1"/>
          <p:nvPr/>
        </p:nvSpPr>
        <p:spPr>
          <a:xfrm>
            <a:off x="6719582" y="1518407"/>
            <a:ext cx="5472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시뮬레이션 성능 확인 결과 정확도는 모두 </a:t>
            </a:r>
            <a:r>
              <a:rPr lang="en-US" altLang="ko-KR" sz="1200" dirty="0"/>
              <a:t>100%</a:t>
            </a:r>
            <a:r>
              <a:rPr lang="ko-KR" altLang="en-US" sz="1200" dirty="0"/>
              <a:t>였으며</a:t>
            </a:r>
            <a:r>
              <a:rPr lang="en-US" altLang="ko-KR" sz="1200" dirty="0"/>
              <a:t>, </a:t>
            </a:r>
          </a:p>
          <a:p>
            <a:r>
              <a:rPr lang="ko-KR" altLang="en-US" sz="1200" dirty="0"/>
              <a:t>평균적으로 </a:t>
            </a:r>
            <a:r>
              <a:rPr lang="en-US" altLang="ko-KR" sz="1200" dirty="0"/>
              <a:t>30%</a:t>
            </a:r>
            <a:r>
              <a:rPr lang="ko-KR" altLang="en-US" sz="1200" dirty="0"/>
              <a:t>대</a:t>
            </a:r>
            <a:r>
              <a:rPr lang="en-US" altLang="ko-KR" sz="1200" dirty="0"/>
              <a:t>, </a:t>
            </a:r>
            <a:r>
              <a:rPr lang="ko-KR" altLang="en-US" sz="1200" dirty="0"/>
              <a:t>최대가 </a:t>
            </a:r>
            <a:r>
              <a:rPr lang="en-US" altLang="ko-KR" sz="1200" dirty="0"/>
              <a:t>44%</a:t>
            </a:r>
            <a:r>
              <a:rPr lang="ko-KR" altLang="en-US" sz="1200" dirty="0"/>
              <a:t>로 하나스퀘어 평균 축소율이 </a:t>
            </a:r>
            <a:r>
              <a:rPr lang="en-US" altLang="ko-KR" sz="1200" dirty="0"/>
              <a:t>34%</a:t>
            </a:r>
            <a:r>
              <a:rPr lang="ko-KR" altLang="en-US" sz="1200" dirty="0"/>
              <a:t>였던 것을 감안하면 높은 축소율을 보였습니다</a:t>
            </a:r>
            <a:r>
              <a:rPr lang="en-US" altLang="ko-KR" sz="1200" dirty="0"/>
              <a:t>.</a:t>
            </a:r>
            <a:r>
              <a:rPr lang="ko-KR" altLang="en-US" sz="12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114701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직사각형 65">
            <a:extLst>
              <a:ext uri="{FF2B5EF4-FFF2-40B4-BE49-F238E27FC236}">
                <a16:creationId xmlns:a16="http://schemas.microsoft.com/office/drawing/2014/main" id="{4257FA3F-4B22-42D1-A002-AA81EF8AD0BA}"/>
              </a:ext>
            </a:extLst>
          </p:cNvPr>
          <p:cNvSpPr/>
          <p:nvPr/>
        </p:nvSpPr>
        <p:spPr>
          <a:xfrm>
            <a:off x="465771" y="307975"/>
            <a:ext cx="393478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i="1" dirty="0">
                <a:solidFill>
                  <a:srgbClr val="44546A">
                    <a:lumMod val="50000"/>
                  </a:srgbClr>
                </a:solidFill>
              </a:rPr>
              <a:t>수원역 실시간 테스트 영상  </a:t>
            </a:r>
            <a:endParaRPr lang="en-US" altLang="ko-KR" sz="2000" b="1" i="1" dirty="0">
              <a:solidFill>
                <a:srgbClr val="44546A">
                  <a:lumMod val="50000"/>
                </a:srgbClr>
              </a:solidFill>
            </a:endParaRPr>
          </a:p>
        </p:txBody>
      </p:sp>
      <p:pic>
        <p:nvPicPr>
          <p:cNvPr id="2" name="platform2_2">
            <a:hlinkClick r:id="" action="ppaction://media"/>
            <a:extLst>
              <a:ext uri="{FF2B5EF4-FFF2-40B4-BE49-F238E27FC236}">
                <a16:creationId xmlns:a16="http://schemas.microsoft.com/office/drawing/2014/main" id="{60FE07F2-7A0A-467F-9873-D0E8D2E9371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9552" end="14774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47304" y="1837188"/>
            <a:ext cx="3248025" cy="4696938"/>
          </a:xfrm>
          <a:prstGeom prst="rect">
            <a:avLst/>
          </a:prstGeom>
        </p:spPr>
      </p:pic>
      <p:pic>
        <p:nvPicPr>
          <p:cNvPr id="3" name="platform2_3">
            <a:hlinkClick r:id="" action="ppaction://media"/>
            <a:extLst>
              <a:ext uri="{FF2B5EF4-FFF2-40B4-BE49-F238E27FC236}">
                <a16:creationId xmlns:a16="http://schemas.microsoft.com/office/drawing/2014/main" id="{503DE498-5E24-4D6B-A730-8BA1E5F439C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54241" end="27795.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79138" y="1837188"/>
            <a:ext cx="3248025" cy="4696938"/>
          </a:xfrm>
          <a:prstGeom prst="rect">
            <a:avLst/>
          </a:prstGeom>
        </p:spPr>
      </p:pic>
      <p:pic>
        <p:nvPicPr>
          <p:cNvPr id="4" name="대합실">
            <a:hlinkClick r:id="" action="ppaction://media"/>
            <a:extLst>
              <a:ext uri="{FF2B5EF4-FFF2-40B4-BE49-F238E27FC236}">
                <a16:creationId xmlns:a16="http://schemas.microsoft.com/office/drawing/2014/main" id="{F81ED825-5E23-4E93-A178-7DB53FB6AD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4">
                  <p14:trim st="112150" end="13300.1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7395" y="1837189"/>
            <a:ext cx="3086100" cy="469693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8B07737-F481-42F3-ACE4-63EAEB209F6A}"/>
              </a:ext>
            </a:extLst>
          </p:cNvPr>
          <p:cNvSpPr/>
          <p:nvPr/>
        </p:nvSpPr>
        <p:spPr>
          <a:xfrm>
            <a:off x="1313795" y="124894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대합실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59561FA-758D-4284-9E72-A590E3F634AD}"/>
              </a:ext>
            </a:extLst>
          </p:cNvPr>
          <p:cNvSpPr/>
          <p:nvPr/>
        </p:nvSpPr>
        <p:spPr>
          <a:xfrm>
            <a:off x="5064666" y="124894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2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1AF6A7-DB15-48D6-A42C-488389DEA12D}"/>
              </a:ext>
            </a:extLst>
          </p:cNvPr>
          <p:cNvSpPr/>
          <p:nvPr/>
        </p:nvSpPr>
        <p:spPr>
          <a:xfrm>
            <a:off x="8896500" y="124894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4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64BA04-102C-45D6-9A66-C68CC464041C}"/>
              </a:ext>
            </a:extLst>
          </p:cNvPr>
          <p:cNvSpPr txBox="1"/>
          <p:nvPr/>
        </p:nvSpPr>
        <p:spPr>
          <a:xfrm>
            <a:off x="6041447" y="232056"/>
            <a:ext cx="54724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수렴까지 소요 걸음 수는 대합실은 </a:t>
            </a:r>
            <a:r>
              <a:rPr lang="en-US" altLang="ko-KR" sz="1200" dirty="0"/>
              <a:t>200</a:t>
            </a:r>
            <a:r>
              <a:rPr lang="ko-KR" altLang="en-US" sz="1200" dirty="0"/>
              <a:t>걸음</a:t>
            </a:r>
            <a:r>
              <a:rPr lang="en-US" altLang="ko-KR" sz="1200" dirty="0"/>
              <a:t>, </a:t>
            </a:r>
            <a:r>
              <a:rPr lang="ko-KR" altLang="en-US" sz="1200" dirty="0"/>
              <a:t>플랫폼은 </a:t>
            </a:r>
            <a:r>
              <a:rPr lang="en-US" altLang="ko-KR" sz="1200" dirty="0"/>
              <a:t>100</a:t>
            </a:r>
            <a:r>
              <a:rPr lang="ko-KR" altLang="en-US" sz="1200" dirty="0"/>
              <a:t>걸음대로 보였으며 수렴 후에도 사용자 이동을 잘 따라오는 결과를 보였습니다</a:t>
            </a:r>
            <a:r>
              <a:rPr lang="en-US" altLang="ko-KR" sz="1200" dirty="0"/>
              <a:t>. </a:t>
            </a:r>
          </a:p>
          <a:p>
            <a:r>
              <a:rPr lang="ko-KR" altLang="en-US" sz="1200" dirty="0"/>
              <a:t>다만 영역이 넓어 </a:t>
            </a:r>
            <a:r>
              <a:rPr lang="ko-KR" altLang="en-US" sz="1200" dirty="0" err="1"/>
              <a:t>연산량을</a:t>
            </a:r>
            <a:r>
              <a:rPr lang="ko-KR" altLang="en-US" sz="1200" dirty="0"/>
              <a:t> 감당하지 못해 앱이 꺼지거나 </a:t>
            </a:r>
            <a:r>
              <a:rPr lang="ko-KR" altLang="en-US" sz="1200" dirty="0" err="1"/>
              <a:t>렉이</a:t>
            </a:r>
            <a:r>
              <a:rPr lang="ko-KR" altLang="en-US" sz="1200" dirty="0"/>
              <a:t> 걸리는 문제가 보여 </a:t>
            </a:r>
            <a:r>
              <a:rPr lang="ko-KR" altLang="en-US" sz="1200" dirty="0" err="1"/>
              <a:t>연산량을</a:t>
            </a:r>
            <a:r>
              <a:rPr lang="ko-KR" altLang="en-US" sz="1200" dirty="0"/>
              <a:t> 줄이는 디버깅이 필요합니다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003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194</Words>
  <Application>Microsoft Office PowerPoint</Application>
  <PresentationFormat>와이드스크린</PresentationFormat>
  <Paragraphs>30</Paragraphs>
  <Slides>10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SKH</cp:lastModifiedBy>
  <cp:revision>12</cp:revision>
  <dcterms:created xsi:type="dcterms:W3CDTF">2021-02-25T15:11:47Z</dcterms:created>
  <dcterms:modified xsi:type="dcterms:W3CDTF">2022-12-05T05:24:14Z</dcterms:modified>
</cp:coreProperties>
</file>

<file path=docProps/thumbnail.jpeg>
</file>